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  <p:sldMasterId id="2147483676" r:id="rId6"/>
    <p:sldMasterId id="2147483661" r:id="rId7"/>
  </p:sldMasterIdLst>
  <p:handoutMasterIdLst>
    <p:handoutMasterId r:id="rId23"/>
  </p:handoutMasterIdLst>
  <p:sldIdLst>
    <p:sldId id="256" r:id="rId8"/>
    <p:sldId id="354" r:id="rId9"/>
    <p:sldId id="258" r:id="rId10"/>
    <p:sldId id="358" r:id="rId11"/>
    <p:sldId id="360" r:id="rId12"/>
    <p:sldId id="355" r:id="rId13"/>
    <p:sldId id="361" r:id="rId14"/>
    <p:sldId id="356" r:id="rId15"/>
    <p:sldId id="362" r:id="rId16"/>
    <p:sldId id="363" r:id="rId17"/>
    <p:sldId id="364" r:id="rId18"/>
    <p:sldId id="365" r:id="rId19"/>
    <p:sldId id="366" r:id="rId20"/>
    <p:sldId id="357" r:id="rId21"/>
    <p:sldId id="3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3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EC7804-1833-4EDB-BB37-6342C99004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B6872-04EA-4E5C-8E41-0A4ECBBEF8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8082D-F9FD-4A5F-A0C4-9B835C2E2346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2877F-D8B6-4268-B1B7-5FE759DB03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CE4DF-2FB0-49AF-A460-D71D1FD83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EED2-7823-41D4-8666-8F7BC2502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12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A0669CF-ECE8-4F59-B42C-0D8318F8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0147"/>
            <a:ext cx="73034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9D16D56-913B-4E9A-90DA-10518F4C9C3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042532"/>
            <a:ext cx="7303477" cy="749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54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D4E1A22-2710-4D09-A700-E2DD532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2" y="384143"/>
            <a:ext cx="879230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904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BA6B752-2DD2-43C3-8144-9D21A2F64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319405"/>
            <a:ext cx="803757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F35E3F9-90EB-4EED-8C3C-A336C7E06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216" y="2240280"/>
            <a:ext cx="8039164" cy="4282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5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1283-6BE6-4749-8BB5-F3C894C2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C76DC-30CD-4792-B44D-313454E47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1897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336A-354B-44DC-9A6F-BE3E59C9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FA739-E0E3-4CA0-B598-477942CCB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400" y="1825625"/>
            <a:ext cx="34290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6492F-5DBF-4B11-8979-37726269A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110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774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E932-6C95-40BE-B461-15F0A23A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710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93E2-BAA1-444D-A162-541E2E02C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24" y="136525"/>
            <a:ext cx="803757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47825-410B-4E9E-81D1-0704CE7A0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16224" y="2057400"/>
            <a:ext cx="8039164" cy="4282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78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B5A-29E0-4032-9C7F-063E2FFB62CE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3FF9-F56A-4A6B-9F60-EE13472763C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02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A3C6-CB33-40CC-B6C9-4293F4FFB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69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4DE5-DAD3-4662-BB32-C2E77972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2546762"/>
            <a:ext cx="808634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354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98A8A81-5A8F-4075-9C05-6424777FB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50031"/>
            <a:ext cx="879230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BB76FD-0293-4BD6-ACBF-01027FF97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1825625"/>
            <a:ext cx="879230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126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851A90-471B-467F-B624-4066339E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50031"/>
            <a:ext cx="879230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F33905-184B-4215-BBE2-74BC398C6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400" y="1825625"/>
            <a:ext cx="34290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8C11208-1827-4753-92CA-A1D3314E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110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87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6C84C4D-ED58-4C22-8042-1FE1944E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50031"/>
            <a:ext cx="879230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20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8A4FDE0-F342-444E-B02C-BB923422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24" y="136525"/>
            <a:ext cx="803757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40711360-9796-4A6A-90D1-BABB6F003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16224" y="2057400"/>
            <a:ext cx="8039164" cy="4282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1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BD6037F-5BB2-4AF8-B9E3-294ED27E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392" y="432911"/>
            <a:ext cx="848117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7FA5C59-8E25-470C-A741-3FC04D6AF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92" y="2008505"/>
            <a:ext cx="8481177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5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4EB1653-DB24-45A8-B550-26215EB6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432911"/>
            <a:ext cx="845515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2877BCD-19AE-4847-9BCD-4317E5293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008" y="2008505"/>
            <a:ext cx="3205882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41A6147-9638-4765-8679-787AA0E7B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55716" y="2008505"/>
            <a:ext cx="484444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99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8A37DA-0E26-4D9C-A6EB-4A180DB6FDC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E9BF3-5497-4AFE-9AF1-8204B55B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74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50747-37CC-4930-9DA1-F184BA962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73474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9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321D41-80D5-43F0-8FE5-AFD4995A2E4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E1AD308A-704A-4218-92FA-228C2334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50031"/>
            <a:ext cx="87923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6B12A62-E4FF-4C49-B26F-73BA82EBD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0" y="1825625"/>
            <a:ext cx="87923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93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747E9E-9DC4-44F2-895E-22882A1D1F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F0B8FF0-5E7C-4B26-9034-FD96FB1D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88" y="506063"/>
            <a:ext cx="81732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C628B3B-B9AA-47D8-9F47-2AE7E59A1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888" y="2081657"/>
            <a:ext cx="81732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776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A73D9E7-66EB-4F05-BCC4-13014CAE13E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910AE-18DD-4677-96BB-89A1244A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50031"/>
            <a:ext cx="87923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E1025-E291-4771-8BFB-6BC90D87C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400" y="1825625"/>
            <a:ext cx="87923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03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70" r:id="rId4"/>
    <p:sldLayoutId id="214748368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url=http://www.taxcomputersystems.ie/quality-assurance.html&amp;rct=j&amp;frm=1&amp;q=&amp;esrc=s&amp;sa=U&amp;ei=g0azU6uaOpSisQTfnYDoBw&amp;ved=0CCQQ9QEwBzgU&amp;usg=AFQjCNGGxElc8cfUn34-eIQ2uYd3Mcfy9A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2569-C362-4E88-BAFC-7392712C6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015" y="862746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Writing and submitting an abstract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F8E3E-6CCF-4890-A64A-2A00DE6CE1F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92015" y="2665708"/>
            <a:ext cx="7910147" cy="2240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Gwen McNatt, PhD, RN, FNP-BC, FAAN</a:t>
            </a:r>
          </a:p>
          <a:p>
            <a:pPr marL="0" indent="0">
              <a:buNone/>
            </a:pPr>
            <a:r>
              <a:rPr lang="en-US" dirty="0"/>
              <a:t>	Organ Transplant Center, University of Iowa Healthcare</a:t>
            </a:r>
          </a:p>
          <a:p>
            <a:pPr marL="0" indent="0">
              <a:buNone/>
            </a:pPr>
            <a:r>
              <a:rPr lang="en-US" dirty="0"/>
              <a:t>Linda Ohler, MSN, RN, CCTC, FAAN, FAST</a:t>
            </a:r>
          </a:p>
          <a:p>
            <a:pPr marL="0" indent="0">
              <a:buNone/>
            </a:pPr>
            <a:r>
              <a:rPr lang="en-US" dirty="0"/>
              <a:t>	George Washington University Transplant Institute</a:t>
            </a:r>
          </a:p>
          <a:p>
            <a:pPr marL="0" indent="0">
              <a:buNone/>
            </a:pPr>
            <a:r>
              <a:rPr lang="en-US" dirty="0"/>
              <a:t>Jennie Perryman, PhD,  RN</a:t>
            </a:r>
          </a:p>
          <a:p>
            <a:pPr marL="0" indent="0">
              <a:buNone/>
            </a:pPr>
            <a:r>
              <a:rPr lang="en-US" dirty="0"/>
              <a:t>	Emory Transplant Center, Emory University Hospital (ret.)</a:t>
            </a:r>
          </a:p>
        </p:txBody>
      </p:sp>
    </p:spTree>
    <p:extLst>
      <p:ext uri="{BB962C8B-B14F-4D97-AF65-F5344CB8AC3E}">
        <p14:creationId xmlns:p14="http://schemas.microsoft.com/office/powerpoint/2010/main" val="32924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EF3F-C2EF-B343-3258-6F2C6F73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</a:t>
            </a:r>
            <a:r>
              <a:rPr lang="en-US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n </a:t>
            </a:r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abstract: Methods 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5E94C3-5FCB-AC7E-0B69-69B9D1614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1825625"/>
            <a:ext cx="8792308" cy="4782344"/>
          </a:xfrm>
        </p:spPr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Describes the action(s) taken to improve the problem or challenge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Includes the timeline during which the action(s) took place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Identifies the “population” characteristics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participants</a:t>
            </a:r>
          </a:p>
          <a:p>
            <a:pPr lvl="1"/>
            <a:r>
              <a:rPr lang="en-US" sz="1800" b="0" i="0" u="none" strike="noStrike" baseline="0" dirty="0">
                <a:latin typeface="Arial" panose="020B0604020202020204" pitchFamily="34" charset="0"/>
              </a:rPr>
              <a:t>Factors used to determine participant inclusion and exclusion, etc.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Describes the data collection or documentation process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Describes and quantifies how a successful outcome or resolution will be determined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Describes instruments and procedures (qualitative, quantitative or mixed) used to assess </a:t>
            </a:r>
          </a:p>
          <a:p>
            <a:pPr lvl="1"/>
            <a:r>
              <a:rPr lang="en-US" sz="1500" dirty="0">
                <a:latin typeface="Arial" panose="020B0604020202020204" pitchFamily="34" charset="0"/>
              </a:rPr>
              <a:t>T</a:t>
            </a:r>
            <a:r>
              <a:rPr lang="en-US" sz="1500" b="0" i="0" u="none" strike="noStrike" baseline="0" dirty="0">
                <a:latin typeface="Arial" panose="020B0604020202020204" pitchFamily="34" charset="0"/>
              </a:rPr>
              <a:t>he effectiveness of implementation </a:t>
            </a:r>
          </a:p>
          <a:p>
            <a:pPr lvl="1"/>
            <a:r>
              <a:rPr lang="en-US" sz="1500" dirty="0">
                <a:latin typeface="Arial" panose="020B0604020202020204" pitchFamily="34" charset="0"/>
              </a:rPr>
              <a:t>T</a:t>
            </a:r>
            <a:r>
              <a:rPr lang="en-US" sz="1500" b="0" i="0" u="none" strike="noStrike" baseline="0" dirty="0">
                <a:latin typeface="Arial" panose="020B0604020202020204" pitchFamily="34" charset="0"/>
              </a:rPr>
              <a:t>he contributions of intervention components and context factors to effectiveness of the intervention</a:t>
            </a:r>
          </a:p>
          <a:p>
            <a:pPr lvl="1"/>
            <a:r>
              <a:rPr lang="en-US" sz="1500" dirty="0">
                <a:latin typeface="Arial" panose="020B0604020202020204" pitchFamily="34" charset="0"/>
              </a:rPr>
              <a:t>The</a:t>
            </a:r>
            <a:r>
              <a:rPr lang="en-US" sz="1500" b="0" i="0" u="none" strike="noStrike" baseline="0" dirty="0">
                <a:latin typeface="Arial" panose="020B0604020202020204" pitchFamily="34" charset="0"/>
              </a:rPr>
              <a:t> primary and secondary outcomes</a:t>
            </a:r>
            <a:endParaRPr lang="en-US" sz="15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EC7411-AC94-0CB5-CA42-9B9B8068F289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75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74AB7F-1B5C-AD4C-22F5-7F753027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</a:t>
            </a:r>
            <a:r>
              <a:rPr lang="en-US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n </a:t>
            </a:r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abstract: Results </a:t>
            </a:r>
            <a:endParaRPr lang="en-US" dirty="0">
              <a:latin typeface="+mn-lt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3656D2A-A58E-9951-52EB-24041FECB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the results of the interventions </a:t>
            </a:r>
          </a:p>
          <a:p>
            <a:r>
              <a:rPr lang="en-US" dirty="0"/>
              <a:t>Provide sufficient detail to support the conclusions</a:t>
            </a:r>
          </a:p>
          <a:p>
            <a:r>
              <a:rPr lang="en-US" dirty="0"/>
              <a:t>Write this section in descriptive, narrative format</a:t>
            </a:r>
          </a:p>
          <a:p>
            <a:r>
              <a:rPr lang="en-US" dirty="0"/>
              <a:t>Use complete sentences and proper grammar</a:t>
            </a:r>
          </a:p>
          <a:p>
            <a:r>
              <a:rPr lang="en-US" dirty="0"/>
              <a:t>Include visual elements in attachment (i.e. tables, lists, photos)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4F1E66-2652-144D-DC91-2FA1415FEE9F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30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C9D36F-73CB-0F2A-C204-4A9320BE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</a:t>
            </a:r>
            <a:r>
              <a:rPr lang="en-US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n </a:t>
            </a:r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abstract: Discussion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DA9E2-6DE2-D94A-72F1-B751CFA20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lessons learned</a:t>
            </a:r>
          </a:p>
          <a:p>
            <a:r>
              <a:rPr lang="en-US" dirty="0"/>
              <a:t>Discuss whether goal was achieved </a:t>
            </a:r>
          </a:p>
          <a:p>
            <a:r>
              <a:rPr lang="en-US" dirty="0"/>
              <a:t>State relevance of findings</a:t>
            </a:r>
          </a:p>
          <a:p>
            <a:r>
              <a:rPr lang="en-US" dirty="0"/>
              <a:t>Describe the sustainability of the initiative </a:t>
            </a:r>
          </a:p>
          <a:p>
            <a:r>
              <a:rPr lang="en-US" dirty="0"/>
              <a:t>Address implications for future improvement efforts </a:t>
            </a:r>
          </a:p>
          <a:p>
            <a:r>
              <a:rPr lang="en-US" dirty="0"/>
              <a:t>Ensure statements are clearly supported by the findings in the results section</a:t>
            </a:r>
          </a:p>
          <a:p>
            <a:r>
              <a:rPr lang="en-US" dirty="0"/>
              <a:t>Write with complete sentences and proper grammar</a:t>
            </a: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D94AE0-BD86-3F29-5753-0C4F9392E227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51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851096-EB5F-90F9-AC06-1048C200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</a:t>
            </a:r>
            <a:r>
              <a:rPr lang="en-US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n </a:t>
            </a:r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abstract: Conclusion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A925BA-A283-6B73-30F7-82A5B22A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brief concluding statement supported by the findings found in the results section</a:t>
            </a:r>
          </a:p>
          <a:p>
            <a:r>
              <a:rPr lang="en-US" dirty="0"/>
              <a:t>Use complete sentences and proper grammar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21205F-7C05-146C-A689-1962082D6DD7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893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C015-D00C-6608-93FB-4FB83D1B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Reviewing the abstract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61CF1EE-D077-9277-DA9A-E6174E977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9323" y="1473895"/>
            <a:ext cx="4649474" cy="4542591"/>
          </a:xfr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D8555-5922-3154-AE3E-7A6A30A0BE71}"/>
              </a:ext>
            </a:extLst>
          </p:cNvPr>
          <p:cNvCxnSpPr/>
          <p:nvPr/>
        </p:nvCxnSpPr>
        <p:spPr>
          <a:xfrm>
            <a:off x="2895932" y="1413179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919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48CB8C-3F5B-3B30-1F2D-7F253720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Brainstorming your 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3E255-A7E7-D0A5-A7E2-11582504D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1696278"/>
            <a:ext cx="8792308" cy="503582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1800" b="0" i="0" u="none" strike="noStrike" baseline="0" dirty="0"/>
              <a:t>How centers and OPOs are preparing for the new MPSC performance metrics</a:t>
            </a:r>
          </a:p>
          <a:p>
            <a:pPr algn="l"/>
            <a:r>
              <a:rPr lang="en-US" sz="1800" b="0" i="0" u="none" strike="noStrike" baseline="0" dirty="0"/>
              <a:t>Use of data management/analytics (e.g., Tableau, EMR/IT custom builds; creative use of surveyor</a:t>
            </a:r>
          </a:p>
          <a:p>
            <a:pPr marL="0" indent="0" algn="l">
              <a:buNone/>
            </a:pPr>
            <a:r>
              <a:rPr lang="en-US" sz="1800" b="0" i="0" u="none" strike="noStrike" baseline="0" dirty="0"/>
              <a:t>      workbook or CMS training website, SRTR, OPTN, and UNOS)</a:t>
            </a:r>
          </a:p>
          <a:p>
            <a:pPr algn="l"/>
            <a:r>
              <a:rPr lang="en-US" sz="1800" b="0" i="0" u="none" strike="noStrike" baseline="0" dirty="0"/>
              <a:t>Patient reported outcome initiatives (e.g., patient satisfaction, anxiety, and depression)</a:t>
            </a:r>
          </a:p>
          <a:p>
            <a:pPr algn="l"/>
            <a:r>
              <a:rPr lang="en-US" sz="1800" b="0" i="0" u="none" strike="noStrike" baseline="0" dirty="0"/>
              <a:t>Management of adverse events/initiatives</a:t>
            </a:r>
          </a:p>
          <a:p>
            <a:pPr algn="l"/>
            <a:r>
              <a:rPr lang="en-US" sz="1800" b="0" i="0" u="none" strike="noStrike" baseline="0" dirty="0"/>
              <a:t>Collaborative efforts across transplant quality (transitions of care, length of stay initiatives, decrease</a:t>
            </a:r>
          </a:p>
          <a:p>
            <a:pPr marL="0" indent="0" algn="l">
              <a:buNone/>
            </a:pPr>
            <a:r>
              <a:rPr lang="en-US" sz="1800" b="0" i="0" u="none" strike="noStrike" baseline="0" dirty="0"/>
              <a:t>      readmissions of transplant) bridging the gap across the continuum of care</a:t>
            </a:r>
          </a:p>
          <a:p>
            <a:pPr algn="l"/>
            <a:r>
              <a:rPr lang="en-US" sz="1800" b="0" i="0" u="none" strike="noStrike" baseline="0" dirty="0"/>
              <a:t>Quality and Process Improvement (QAPI)</a:t>
            </a:r>
          </a:p>
          <a:p>
            <a:pPr algn="l"/>
            <a:r>
              <a:rPr lang="en-US" sz="1800" b="0" i="0" u="none" strike="noStrike" baseline="0" dirty="0"/>
              <a:t>QAPI work related to donor derived infection</a:t>
            </a:r>
          </a:p>
          <a:p>
            <a:pPr algn="l"/>
            <a:r>
              <a:rPr lang="en-US" sz="1800" b="0" i="0" u="none" strike="noStrike" baseline="0" dirty="0"/>
              <a:t>QAPI work related to recipient infection</a:t>
            </a:r>
          </a:p>
          <a:p>
            <a:pPr algn="l"/>
            <a:r>
              <a:rPr lang="en-US" sz="1800" b="0" i="0" u="none" strike="noStrike" baseline="0" dirty="0"/>
              <a:t>QAPI work related to patient safety</a:t>
            </a:r>
          </a:p>
          <a:p>
            <a:pPr algn="l"/>
            <a:r>
              <a:rPr lang="en-US" sz="1800" b="0" i="0" u="none" strike="noStrike" baseline="0" dirty="0"/>
              <a:t>Other QAPI work</a:t>
            </a:r>
          </a:p>
          <a:p>
            <a:pPr algn="l"/>
            <a:r>
              <a:rPr lang="en-US" sz="1800" b="0" i="0" u="none" strike="noStrike" baseline="0" dirty="0"/>
              <a:t>Clinically related metrics (e.g., unplanned return to OR, ICU length of stay, primary graft</a:t>
            </a:r>
          </a:p>
          <a:p>
            <a:pPr marL="0" indent="0" algn="l">
              <a:buNone/>
            </a:pPr>
            <a:r>
              <a:rPr lang="en-US" sz="1800" b="0" i="0" u="none" strike="noStrike" baseline="0" dirty="0"/>
              <a:t>      dysfunction)</a:t>
            </a:r>
          </a:p>
          <a:p>
            <a:pPr algn="l"/>
            <a:r>
              <a:rPr lang="en-US" sz="1800" b="0" i="0" u="none" strike="noStrike" baseline="0" dirty="0"/>
              <a:t>Impact of broader sharing and allocation</a:t>
            </a:r>
          </a:p>
          <a:p>
            <a:pPr algn="l"/>
            <a:r>
              <a:rPr lang="en-US" sz="1800" dirty="0"/>
              <a:t>I</a:t>
            </a:r>
            <a:r>
              <a:rPr lang="en-US" sz="1800" b="0" i="0" u="none" strike="noStrike" baseline="0" dirty="0"/>
              <a:t>mproving access to organ transplants</a:t>
            </a:r>
          </a:p>
          <a:p>
            <a:pPr algn="l"/>
            <a:r>
              <a:rPr lang="en-US" sz="1800" b="0" i="0" u="none" strike="noStrike" baseline="0" dirty="0"/>
              <a:t>Decreasing organ non-use and/or discard</a:t>
            </a:r>
          </a:p>
          <a:p>
            <a:pPr algn="l"/>
            <a:r>
              <a:rPr lang="en-US" sz="1800" b="0" i="0" u="none" strike="noStrike" baseline="0" dirty="0"/>
              <a:t>Staffing shortages and their impact on quality of care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09DB33-4BA6-73FD-85E4-CCEF8439975A}"/>
              </a:ext>
            </a:extLst>
          </p:cNvPr>
          <p:cNvCxnSpPr/>
          <p:nvPr/>
        </p:nvCxnSpPr>
        <p:spPr>
          <a:xfrm>
            <a:off x="2895932" y="1413179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82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757980" y="3505200"/>
            <a:ext cx="4690820" cy="1752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McNatt:	 Nothing to disclose</a:t>
            </a:r>
          </a:p>
          <a:p>
            <a:r>
              <a:rPr lang="en-US" dirty="0"/>
              <a:t>Ohler:		 Nothing to disclose</a:t>
            </a:r>
          </a:p>
          <a:p>
            <a:r>
              <a:rPr lang="en-US" dirty="0"/>
              <a:t>Perryman:	 Nothing to disclose</a:t>
            </a:r>
          </a:p>
        </p:txBody>
      </p:sp>
      <p:pic>
        <p:nvPicPr>
          <p:cNvPr id="4" name="Picture 4" descr="https://encrypted-tbn2.gstatic.com/images?q=tbn:ANd9GcT2wmnTj93ucssYjAIhkoYulmosTlearHFP2GgH1anDyhiX_3NjTiGYPp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580" y="5715000"/>
            <a:ext cx="11811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19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5BB2-1ED9-403E-B419-8EB9C65E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24" y="136525"/>
            <a:ext cx="8037576" cy="122364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Objectives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4E47D-56EA-493F-AF7E-6750C0E36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16224" y="1620692"/>
            <a:ext cx="8039164" cy="4719818"/>
          </a:xfrm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2165C2-C949-6848-5FE7-AAD60689B432}"/>
              </a:ext>
            </a:extLst>
          </p:cNvPr>
          <p:cNvSpPr txBox="1"/>
          <p:nvPr/>
        </p:nvSpPr>
        <p:spPr>
          <a:xfrm>
            <a:off x="3758338" y="2828836"/>
            <a:ext cx="703623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chemeClr val="bg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Describe 8 key components of an abstract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Discuss the importance of following guidelines for writing and submitting an abstract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Determine the topic that demonstrates the PI work at your center.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Draft your topic into an abstract </a:t>
            </a:r>
          </a:p>
          <a:p>
            <a:pPr lvl="1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3EDF01-BCC7-5FD0-1032-190B3EA7FB64}"/>
              </a:ext>
            </a:extLst>
          </p:cNvPr>
          <p:cNvCxnSpPr/>
          <p:nvPr/>
        </p:nvCxnSpPr>
        <p:spPr>
          <a:xfrm>
            <a:off x="2895600" y="1360170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02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1E5093-2FEC-4AE6-D31C-6B17FF32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Newsbreak: 2023 TQI abstract details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E4C193-E0E1-6E29-B146-ADD4C3400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solidFill>
                  <a:srgbClr val="2D3B55"/>
                </a:solidFill>
              </a:rPr>
              <a:t>November 1, 2022 – Call for Abstracts </a:t>
            </a:r>
          </a:p>
          <a:p>
            <a:pPr algn="l"/>
            <a:r>
              <a:rPr lang="en-US" sz="2400" b="0" i="0" u="none" strike="noStrike" baseline="0" dirty="0">
                <a:solidFill>
                  <a:srgbClr val="2D3B55"/>
                </a:solidFill>
              </a:rPr>
              <a:t>February 1, 2023 - 11:59pm ET- Abstracts must be submitted through the AFDT website. (Submissions)</a:t>
            </a:r>
          </a:p>
          <a:p>
            <a:pPr algn="l"/>
            <a:r>
              <a:rPr lang="en-US" sz="2400" b="0" i="0" u="none" strike="noStrike" baseline="0" dirty="0">
                <a:solidFill>
                  <a:srgbClr val="2D3B55"/>
                </a:solidFill>
              </a:rPr>
              <a:t>Abstract must be less than or equal to </a:t>
            </a:r>
            <a:r>
              <a:rPr lang="en-US" sz="2400" b="1" i="0" u="none" strike="noStrike" baseline="0" dirty="0">
                <a:solidFill>
                  <a:srgbClr val="2D3B55"/>
                </a:solidFill>
              </a:rPr>
              <a:t>550 words</a:t>
            </a:r>
          </a:p>
          <a:p>
            <a:pPr algn="l"/>
            <a:r>
              <a:rPr lang="en-US" sz="2400" b="0" i="0" u="none" strike="noStrike" baseline="0" dirty="0">
                <a:solidFill>
                  <a:srgbClr val="2D3B55"/>
                </a:solidFill>
              </a:rPr>
              <a:t>Abstract must be </a:t>
            </a:r>
            <a:r>
              <a:rPr lang="en-US" sz="2400" b="1" i="0" u="none" strike="noStrike" baseline="0" dirty="0">
                <a:solidFill>
                  <a:srgbClr val="2D3B55"/>
                </a:solidFill>
              </a:rPr>
              <a:t>blinded (No names, institutions, cities or states mentioned in the abstract)</a:t>
            </a:r>
            <a:endParaRPr lang="en-US" sz="2400" b="1" dirty="0">
              <a:solidFill>
                <a:srgbClr val="2D3B55"/>
              </a:solidFill>
            </a:endParaRPr>
          </a:p>
          <a:p>
            <a:pPr algn="l"/>
            <a:r>
              <a:rPr lang="en-US" sz="2400" b="1" dirty="0">
                <a:solidFill>
                  <a:srgbClr val="2D3B55"/>
                </a:solidFill>
              </a:rPr>
              <a:t>Submission must </a:t>
            </a:r>
            <a:r>
              <a:rPr lang="en-US" sz="2400" b="1" i="0" u="none" strike="noStrike" baseline="0" dirty="0">
                <a:solidFill>
                  <a:srgbClr val="2D3B55"/>
                </a:solidFill>
              </a:rPr>
              <a:t>include a completed Conflict of Interest form and CV of the primary presenter</a:t>
            </a:r>
            <a:endParaRPr lang="en-US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DD9139-AF3B-0C24-BF68-97101C0F27D7}"/>
              </a:ext>
            </a:extLst>
          </p:cNvPr>
          <p:cNvCxnSpPr/>
          <p:nvPr/>
        </p:nvCxnSpPr>
        <p:spPr>
          <a:xfrm>
            <a:off x="2895932" y="1413179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95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48CB8C-3F5B-3B30-1F2D-7F253720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 topics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3E255-A7E7-D0A5-A7E2-11582504D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1696278"/>
            <a:ext cx="8792308" cy="503582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1800" b="0" i="0" u="none" strike="noStrike" baseline="0" dirty="0"/>
              <a:t>How centers and OPOs are preparing for the new MPSC performance metrics</a:t>
            </a:r>
          </a:p>
          <a:p>
            <a:pPr algn="l"/>
            <a:r>
              <a:rPr lang="en-US" sz="1800" b="0" i="0" u="none" strike="noStrike" baseline="0" dirty="0"/>
              <a:t>Use of data management/analytics (e.g., Tableau, EMR/IT custom builds; creative use of surveyor</a:t>
            </a:r>
          </a:p>
          <a:p>
            <a:pPr marL="0" indent="0" algn="l">
              <a:buNone/>
            </a:pPr>
            <a:r>
              <a:rPr lang="en-US" sz="1800" b="0" i="0" u="none" strike="noStrike" baseline="0" dirty="0"/>
              <a:t>      workbook or CMS training website, SRTR, OPTN, and UNOS)</a:t>
            </a:r>
          </a:p>
          <a:p>
            <a:pPr algn="l"/>
            <a:r>
              <a:rPr lang="en-US" sz="1800" b="0" i="0" u="none" strike="noStrike" baseline="0" dirty="0"/>
              <a:t>Patient reported outcome initiatives (e.g., patient satisfaction, anxiety, and depression)</a:t>
            </a:r>
          </a:p>
          <a:p>
            <a:pPr algn="l"/>
            <a:r>
              <a:rPr lang="en-US" sz="1800" b="0" i="0" u="none" strike="noStrike" baseline="0" dirty="0"/>
              <a:t>Management of adverse events/initiatives</a:t>
            </a:r>
          </a:p>
          <a:p>
            <a:pPr algn="l"/>
            <a:r>
              <a:rPr lang="en-US" sz="1800" b="0" i="0" u="none" strike="noStrike" baseline="0" dirty="0"/>
              <a:t>Collaborative efforts across transplant quality (transitions of care, length of stay initiatives, decrease</a:t>
            </a:r>
          </a:p>
          <a:p>
            <a:pPr marL="0" indent="0" algn="l">
              <a:buNone/>
            </a:pPr>
            <a:r>
              <a:rPr lang="en-US" sz="1800" b="0" i="0" u="none" strike="noStrike" baseline="0" dirty="0"/>
              <a:t>      readmissions of transplant) bridging the gap across the continuum of care</a:t>
            </a:r>
          </a:p>
          <a:p>
            <a:pPr algn="l"/>
            <a:r>
              <a:rPr lang="en-US" sz="1800" b="0" i="0" u="none" strike="noStrike" baseline="0" dirty="0"/>
              <a:t>Quality and Process Improvement (QAPI)</a:t>
            </a:r>
          </a:p>
          <a:p>
            <a:pPr algn="l"/>
            <a:r>
              <a:rPr lang="en-US" sz="1800" b="0" i="0" u="none" strike="noStrike" baseline="0" dirty="0"/>
              <a:t>QAPI work related to donor derived infection</a:t>
            </a:r>
          </a:p>
          <a:p>
            <a:pPr algn="l"/>
            <a:r>
              <a:rPr lang="en-US" sz="1800" b="0" i="0" u="none" strike="noStrike" baseline="0" dirty="0"/>
              <a:t>QAPI work related to recipient infection</a:t>
            </a:r>
          </a:p>
          <a:p>
            <a:pPr algn="l"/>
            <a:r>
              <a:rPr lang="en-US" sz="1800" b="0" i="0" u="none" strike="noStrike" baseline="0" dirty="0"/>
              <a:t>QAPI work related to patient safety</a:t>
            </a:r>
          </a:p>
          <a:p>
            <a:pPr algn="l"/>
            <a:r>
              <a:rPr lang="en-US" sz="1800" b="0" i="0" u="none" strike="noStrike" baseline="0" dirty="0"/>
              <a:t>Other QAPI work</a:t>
            </a:r>
          </a:p>
          <a:p>
            <a:pPr algn="l"/>
            <a:r>
              <a:rPr lang="en-US" sz="1800" b="0" i="0" u="none" strike="noStrike" baseline="0" dirty="0"/>
              <a:t>Clinically related metrics (e.g., unplanned return to OR, ICU length of stay, primary graft</a:t>
            </a:r>
          </a:p>
          <a:p>
            <a:pPr marL="0" indent="0" algn="l">
              <a:buNone/>
            </a:pPr>
            <a:r>
              <a:rPr lang="en-US" sz="1800" b="0" i="0" u="none" strike="noStrike" baseline="0" dirty="0"/>
              <a:t>      dysfunction)</a:t>
            </a:r>
          </a:p>
          <a:p>
            <a:pPr algn="l"/>
            <a:r>
              <a:rPr lang="en-US" sz="1800" b="0" i="0" u="none" strike="noStrike" baseline="0" dirty="0"/>
              <a:t>Impact of broader sharing and allocation</a:t>
            </a:r>
          </a:p>
          <a:p>
            <a:pPr algn="l"/>
            <a:r>
              <a:rPr lang="en-US" sz="1800" dirty="0"/>
              <a:t>I</a:t>
            </a:r>
            <a:r>
              <a:rPr lang="en-US" sz="1800" b="0" i="0" u="none" strike="noStrike" baseline="0" dirty="0"/>
              <a:t>mproving access to organ transplants</a:t>
            </a:r>
          </a:p>
          <a:p>
            <a:pPr algn="l"/>
            <a:r>
              <a:rPr lang="en-US" sz="1800" b="0" i="0" u="none" strike="noStrike" baseline="0" dirty="0"/>
              <a:t>Decreasing organ non-use and/or discard</a:t>
            </a:r>
          </a:p>
          <a:p>
            <a:pPr algn="l"/>
            <a:r>
              <a:rPr lang="en-US" sz="1800" b="0" i="0" u="none" strike="noStrike" baseline="0" dirty="0"/>
              <a:t>Staffing shortages and their impact on quality of care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09DB33-4BA6-73FD-85E4-CCEF8439975A}"/>
              </a:ext>
            </a:extLst>
          </p:cNvPr>
          <p:cNvCxnSpPr/>
          <p:nvPr/>
        </p:nvCxnSpPr>
        <p:spPr>
          <a:xfrm>
            <a:off x="2895932" y="1413179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5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0A3135-8F33-3D5E-2C86-323A97A9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940" y="250031"/>
            <a:ext cx="9043768" cy="1679508"/>
          </a:xfrm>
        </p:spPr>
        <p:txBody>
          <a:bodyPr>
            <a:noAutofit/>
          </a:bodyPr>
          <a:lstStyle/>
          <a:p>
            <a:r>
              <a:rPr lang="en-US" dirty="0"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an abstract </a:t>
            </a:r>
            <a:br>
              <a:rPr lang="en-US" dirty="0">
                <a:solidFill>
                  <a:schemeClr val="bg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C624B3-D50A-7FBE-5DD0-D51641B1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1642820"/>
            <a:ext cx="8792308" cy="4534143"/>
          </a:xfrm>
        </p:spPr>
        <p:txBody>
          <a:bodyPr/>
          <a:lstStyle/>
          <a:p>
            <a:r>
              <a:rPr lang="en-US" dirty="0"/>
              <a:t>Title</a:t>
            </a:r>
          </a:p>
          <a:p>
            <a:r>
              <a:rPr lang="en-US" dirty="0"/>
              <a:t>Authors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Result</a:t>
            </a:r>
          </a:p>
          <a:p>
            <a:r>
              <a:rPr lang="en-US" dirty="0"/>
              <a:t>Discussion </a:t>
            </a:r>
          </a:p>
          <a:p>
            <a:r>
              <a:rPr lang="en-US" dirty="0"/>
              <a:t>Conclusion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6A6C9DA-8553-B701-E1D1-B3A03076BC28}"/>
              </a:ext>
            </a:extLst>
          </p:cNvPr>
          <p:cNvCxnSpPr/>
          <p:nvPr/>
        </p:nvCxnSpPr>
        <p:spPr>
          <a:xfrm>
            <a:off x="2948940" y="1360170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36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FCBDA1-1333-7838-9459-2EFD0833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8 key components of an abstract:  Title, Author listing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76679-D872-F6FA-CC67-B834915D57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latin typeface="Arial" panose="020B0604020202020204" pitchFamily="34" charset="0"/>
              </a:rPr>
              <a:t>Title indicates the article concerns the improvement of  </a:t>
            </a:r>
          </a:p>
          <a:p>
            <a:pPr lvl="1"/>
            <a:r>
              <a:rPr lang="en-US" sz="2000" b="0" i="0" u="none" strike="noStrike" baseline="0" dirty="0">
                <a:latin typeface="Arial" panose="020B0604020202020204" pitchFamily="34" charset="0"/>
              </a:rPr>
              <a:t>Quality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Safety</a:t>
            </a:r>
          </a:p>
          <a:p>
            <a:pPr lvl="1"/>
            <a:r>
              <a:rPr lang="en-US" sz="2000" b="0" i="0" u="none" strike="noStrike" baseline="0" dirty="0">
                <a:latin typeface="Arial" panose="020B0604020202020204" pitchFamily="34" charset="0"/>
              </a:rPr>
              <a:t>Effectiveness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Patient centeredness</a:t>
            </a:r>
          </a:p>
          <a:p>
            <a:pPr lvl="1"/>
            <a:r>
              <a:rPr lang="en-US" sz="2000" b="0" i="0" u="none" strike="noStrike" baseline="0" dirty="0">
                <a:latin typeface="Arial" panose="020B0604020202020204" pitchFamily="34" charset="0"/>
              </a:rPr>
              <a:t>Timeliness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Efficiency</a:t>
            </a:r>
          </a:p>
          <a:p>
            <a:pPr lvl="1"/>
            <a:r>
              <a:rPr lang="en-US" sz="2000" b="0" i="0" u="none" strike="noStrike" baseline="0" dirty="0">
                <a:latin typeface="Arial" panose="020B0604020202020204" pitchFamily="34" charset="0"/>
              </a:rPr>
              <a:t>Equity of care</a:t>
            </a:r>
          </a:p>
          <a:p>
            <a:pPr lvl="1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lvl="1"/>
            <a:endParaRPr lang="en-US" sz="1400" dirty="0">
              <a:latin typeface="Arial" panose="020B0604020202020204" pitchFamily="34" charset="0"/>
            </a:endParaRPr>
          </a:p>
          <a:p>
            <a:pPr lvl="1"/>
            <a:endParaRPr lang="en-US" sz="14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DB29D46-2BA7-B105-BF0D-53DC1FEF1D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Authorship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N</a:t>
            </a:r>
            <a:r>
              <a:rPr lang="en-US" sz="2000" b="0" i="0" u="none" strike="noStrike" baseline="0" dirty="0">
                <a:latin typeface="Arial" panose="020B0604020202020204" pitchFamily="34" charset="0"/>
              </a:rPr>
              <a:t>ame, c</a:t>
            </a:r>
            <a:r>
              <a:rPr lang="en-US" sz="2000" dirty="0">
                <a:latin typeface="Arial" panose="020B0604020202020204" pitchFamily="34" charset="0"/>
              </a:rPr>
              <a:t>r</a:t>
            </a:r>
            <a:r>
              <a:rPr lang="en-US" sz="2000" b="0" i="0" u="none" strike="noStrike" baseline="0" dirty="0">
                <a:latin typeface="Arial" panose="020B0604020202020204" pitchFamily="34" charset="0"/>
              </a:rPr>
              <a:t>edentials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E</a:t>
            </a:r>
            <a:r>
              <a:rPr lang="en-US" sz="2000" b="0" i="0" u="none" strike="noStrike" baseline="0" dirty="0">
                <a:latin typeface="Arial" panose="020B0604020202020204" pitchFamily="34" charset="0"/>
              </a:rPr>
              <a:t>mployer or institutional affiliation for each author</a:t>
            </a:r>
          </a:p>
          <a:p>
            <a:pPr lvl="1"/>
            <a:r>
              <a:rPr lang="en-US" sz="2000" b="0" i="0" u="none" strike="noStrike" baseline="0" dirty="0">
                <a:latin typeface="Arial" panose="020B0604020202020204" pitchFamily="34" charset="0"/>
              </a:rPr>
              <a:t>Must have contributed substantially</a:t>
            </a:r>
          </a:p>
          <a:p>
            <a:pPr lvl="2"/>
            <a:r>
              <a:rPr lang="en-US" b="0" i="0" u="none" strike="noStrike" baseline="0" dirty="0">
                <a:latin typeface="Arial" panose="020B0604020202020204" pitchFamily="34" charset="0"/>
              </a:rPr>
              <a:t>Design</a:t>
            </a:r>
          </a:p>
          <a:p>
            <a:pPr lvl="2"/>
            <a:r>
              <a:rPr lang="en-US" b="0" i="0" u="none" strike="noStrike" baseline="0" dirty="0">
                <a:latin typeface="Arial" panose="020B0604020202020204" pitchFamily="34" charset="0"/>
              </a:rPr>
              <a:t>Analysis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Concept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Fi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nal approval of the abstract</a:t>
            </a:r>
          </a:p>
          <a:p>
            <a:pPr lvl="1"/>
            <a:r>
              <a:rPr lang="en-US" sz="2000" b="0" i="0" u="none" strike="noStrike" baseline="0" dirty="0">
                <a:latin typeface="Arial" panose="020B0604020202020204" pitchFamily="34" charset="0"/>
              </a:rPr>
              <a:t>Presenting author capitalized</a:t>
            </a:r>
          </a:p>
          <a:p>
            <a:pPr lvl="1"/>
            <a:r>
              <a:rPr lang="en-US" sz="2000" dirty="0">
                <a:latin typeface="Arial" panose="020B0604020202020204" pitchFamily="34" charset="0"/>
              </a:rPr>
              <a:t>If more than one institution, provide number to each institution</a:t>
            </a:r>
          </a:p>
          <a:p>
            <a:pPr lvl="2"/>
            <a:r>
              <a:rPr lang="en-US" sz="1600" dirty="0">
                <a:latin typeface="Arial" panose="020B0604020202020204" pitchFamily="34" charset="0"/>
              </a:rPr>
              <a:t>Emory University </a:t>
            </a:r>
            <a:r>
              <a:rPr lang="en-US" dirty="0"/>
              <a:t>(1)</a:t>
            </a:r>
            <a:endParaRPr lang="en-US" sz="1600" dirty="0">
              <a:latin typeface="Arial" panose="020B0604020202020204" pitchFamily="34" charset="0"/>
            </a:endParaRPr>
          </a:p>
          <a:p>
            <a:pPr lvl="2"/>
            <a:r>
              <a:rPr lang="en-US" sz="1600" dirty="0">
                <a:latin typeface="Arial" panose="020B0604020202020204" pitchFamily="34" charset="0"/>
              </a:rPr>
              <a:t>University of Iowa (2)</a:t>
            </a:r>
          </a:p>
          <a:p>
            <a:pPr lvl="2"/>
            <a:r>
              <a:rPr lang="en-US" sz="1600" dirty="0">
                <a:latin typeface="Arial" panose="020B0604020202020204" pitchFamily="34" charset="0"/>
              </a:rPr>
              <a:t>George Washington University (3)</a:t>
            </a: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A0FEFF-D76C-0209-E7CB-A732C52D2927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0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1A0607-853A-A422-1153-23BA98C0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</a:t>
            </a:r>
            <a:r>
              <a:rPr lang="en-US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n </a:t>
            </a:r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abstract: Background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B3612-AF60-2F61-B23C-D31115BC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Describes the problem or challenge in need of improvement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Provides historical perspective or context for the problem being presented, including how the issue was identified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Utilizes available literature/research findings and/or industry best practices to support the need for the new idea or intervention</a:t>
            </a:r>
          </a:p>
          <a:p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Connects clearly to the purpose statement</a:t>
            </a: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complete sentences, proper grammar, punctuation and spelling</a:t>
            </a:r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329329C-CA23-442E-7B8E-F4CFDB348907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35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11047C-6F75-B188-CEC5-BA49468A8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Identify key components of a</a:t>
            </a:r>
            <a:r>
              <a:rPr lang="en-US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n </a:t>
            </a:r>
            <a:r>
              <a:rPr lang="en-US" sz="4400" dirty="0"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abstract: Purpose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90EEB-6C90-6D43-D003-8DA4B0AA1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</a:rPr>
              <a:t>States the problem or challenge to be resolved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</a:rPr>
              <a:t>Conveys the reason for conducting the project, and the goal to be accomplished</a:t>
            </a:r>
          </a:p>
          <a:p>
            <a:pPr algn="l"/>
            <a:r>
              <a:rPr lang="en-US" sz="2400" dirty="0">
                <a:latin typeface="Arial" panose="020B0604020202020204" pitchFamily="34" charset="0"/>
              </a:rPr>
              <a:t>Contains 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one to two sentences</a:t>
            </a:r>
          </a:p>
          <a:p>
            <a:pPr algn="l"/>
            <a:r>
              <a:rPr lang="en-US" sz="2400" b="0" i="0" u="none" strike="noStrike" baseline="0" dirty="0">
                <a:latin typeface="Arial" panose="020B0604020202020204" pitchFamily="34" charset="0"/>
              </a:rPr>
              <a:t>Connects logically to the rest of the abstract</a:t>
            </a: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lang="en-US" sz="2400" b="1" dirty="0">
                <a:latin typeface="Calibri-Bold"/>
              </a:rPr>
              <a:t> 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complete sentences, proper grammar, punctuation and spelling</a:t>
            </a:r>
            <a:endParaRPr lang="en-US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4B11FA-D5AD-B4BB-0349-2F3ACF083D5C}"/>
              </a:ext>
            </a:extLst>
          </p:cNvPr>
          <p:cNvCxnSpPr/>
          <p:nvPr/>
        </p:nvCxnSpPr>
        <p:spPr>
          <a:xfrm>
            <a:off x="2962192" y="1452935"/>
            <a:ext cx="845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1481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DT Presentation Template.potx" id="{F25EF7FA-C011-4951-BEBE-17FE50CE24F9}" vid="{49843BB5-FE62-4B08-A38A-4369554F0A8C}"/>
    </a:ext>
  </a:extLst>
</a:theme>
</file>

<file path=ppt/theme/theme2.xml><?xml version="1.0" encoding="utf-8"?>
<a:theme xmlns:a="http://schemas.openxmlformats.org/drawingml/2006/main" name="Body Slid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DT Presentation Template.potx" id="{F25EF7FA-C011-4951-BEBE-17FE50CE24F9}" vid="{F6E40B2F-0547-4EC9-8F5F-0494D6D7F623}"/>
    </a:ext>
  </a:extLst>
</a:theme>
</file>

<file path=ppt/theme/theme3.xml><?xml version="1.0" encoding="utf-8"?>
<a:theme xmlns:a="http://schemas.openxmlformats.org/drawingml/2006/main" name="Body Slid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DT Presentation Template.potx" id="{F25EF7FA-C011-4951-BEBE-17FE50CE24F9}" vid="{A0BF6C6A-B2BC-48D9-812C-28FD5A8EDD36}"/>
    </a:ext>
  </a:extLst>
</a:theme>
</file>

<file path=ppt/theme/theme4.xml><?xml version="1.0" encoding="utf-8"?>
<a:theme xmlns:a="http://schemas.openxmlformats.org/drawingml/2006/main" name="Body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DT Presentation Template.potx" id="{F25EF7FA-C011-4951-BEBE-17FE50CE24F9}" vid="{BA22F22D-EC4F-4B67-A3A7-EB26772621D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86C016878744D82AED671F679DE57" ma:contentTypeVersion="10" ma:contentTypeDescription="Create a new document." ma:contentTypeScope="" ma:versionID="4a1f7d4c1091b28bf4822e394bee0190">
  <xsd:schema xmlns:xsd="http://www.w3.org/2001/XMLSchema" xmlns:xs="http://www.w3.org/2001/XMLSchema" xmlns:p="http://schemas.microsoft.com/office/2006/metadata/properties" xmlns:ns3="68533628-be04-4e1b-9fb8-8e4fde7586f5" targetNamespace="http://schemas.microsoft.com/office/2006/metadata/properties" ma:root="true" ma:fieldsID="2816a1622c18247834b41ab1229b415f" ns3:_="">
    <xsd:import namespace="68533628-be04-4e1b-9fb8-8e4fde7586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33628-be04-4e1b-9fb8-8e4fde758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2E4B64-F392-4E62-9505-8794AFE8DA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6C258-1C53-425B-A5D6-260DF93725BD}">
  <ds:schemaRefs>
    <ds:schemaRef ds:uri="http://purl.org/dc/terms/"/>
    <ds:schemaRef ds:uri="http://schemas.openxmlformats.org/package/2006/metadata/core-properties"/>
    <ds:schemaRef ds:uri="68533628-be04-4e1b-9fb8-8e4fde7586f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081DE9-97DA-45B9-BC1C-169E8DD74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533628-be04-4e1b-9fb8-8e4fde7586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AFDT Presentation Template</Template>
  <TotalTime>441</TotalTime>
  <Words>1026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ArialMT</vt:lpstr>
      <vt:lpstr>Calibri</vt:lpstr>
      <vt:lpstr>Calibri Light</vt:lpstr>
      <vt:lpstr>Calibri-Bold</vt:lpstr>
      <vt:lpstr>Tahoma</vt:lpstr>
      <vt:lpstr>Times New Roman</vt:lpstr>
      <vt:lpstr>Title Slide</vt:lpstr>
      <vt:lpstr>Body Slide 2</vt:lpstr>
      <vt:lpstr>Body Slide 3</vt:lpstr>
      <vt:lpstr>Body Slide</vt:lpstr>
      <vt:lpstr>Writing and submitting an abstract </vt:lpstr>
      <vt:lpstr>Disclosures</vt:lpstr>
      <vt:lpstr>Objectives </vt:lpstr>
      <vt:lpstr>Newsbreak: 2023 TQI abstract details </vt:lpstr>
      <vt:lpstr>2023 topics</vt:lpstr>
      <vt:lpstr>Identify key components of an abstract  </vt:lpstr>
      <vt:lpstr>Identify 8 key components of an abstract:  Title, Author listing</vt:lpstr>
      <vt:lpstr>Identify key components of an abstract: Background</vt:lpstr>
      <vt:lpstr>Identify key components of an abstract: Purpose</vt:lpstr>
      <vt:lpstr>Identify key components of an abstract: Methods </vt:lpstr>
      <vt:lpstr>Identify key components of an abstract: Results </vt:lpstr>
      <vt:lpstr>Identify key components of an abstract: Discussion</vt:lpstr>
      <vt:lpstr>Identify key components of an abstract: Conclusion</vt:lpstr>
      <vt:lpstr>Reviewing the abstract</vt:lpstr>
      <vt:lpstr>Brainstorming your abstract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Linda Ohler</dc:creator>
  <cp:lastModifiedBy>Kara Mountain</cp:lastModifiedBy>
  <cp:revision>11</cp:revision>
  <dcterms:created xsi:type="dcterms:W3CDTF">2022-07-01T23:38:00Z</dcterms:created>
  <dcterms:modified xsi:type="dcterms:W3CDTF">2022-10-27T18:37:40Z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0x010100DE886C016878744D82AED671F679DE57</vt:lpwstr>
  </property>
</Properties>
</file>